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8" r:id="rId2"/>
  </p:sldMasterIdLst>
  <p:notesMasterIdLst>
    <p:notesMasterId r:id="rId9"/>
  </p:notesMasterIdLst>
  <p:sldIdLst>
    <p:sldId id="256" r:id="rId3"/>
    <p:sldId id="258" r:id="rId4"/>
    <p:sldId id="259" r:id="rId5"/>
    <p:sldId id="260" r:id="rId6"/>
    <p:sldId id="261" r:id="rId7"/>
    <p:sldId id="25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3077" autoAdjust="0"/>
  </p:normalViewPr>
  <p:slideViewPr>
    <p:cSldViewPr snapToGrid="0" snapToObjects="1">
      <p:cViewPr varScale="1">
        <p:scale>
          <a:sx n="46" d="100"/>
          <a:sy n="46" d="100"/>
        </p:scale>
        <p:origin x="129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AB942-1233-4337-B378-BB62D4B80589}"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B3FA3-8D84-4D5E-BA09-D40ABAE8886D}" type="slidenum">
              <a:rPr lang="en-US" smtClean="0"/>
              <a:t>‹#›</a:t>
            </a:fld>
            <a:endParaRPr lang="en-US"/>
          </a:p>
        </p:txBody>
      </p:sp>
    </p:spTree>
    <p:extLst>
      <p:ext uri="{BB962C8B-B14F-4D97-AF65-F5344CB8AC3E}">
        <p14:creationId xmlns:p14="http://schemas.microsoft.com/office/powerpoint/2010/main" val="269455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rPr>
              <a:t>With the help of the Internet, online news can be instantly spread around the world. Social media, such as Twitter and Facebook, has made it easy for people to read and share news online. Popularity of an article is usually determined by its number of readers, likes, or shares. In the online news industry, content providers or advertisers benefit greatly from the ability to accurately predict the popularity of content before it is published. Thus, it is interesting and meaningful to use machine learning techniques to predict the popularity of these articles. Popularity of news depends upon various features like usage of different keywords, relevance to a trending topic, perhaps even the day the article is published. It is necessary to know what makes one online news article more popular than another.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rPr>
              <a:t>Utility - As a preemptive approach, articles predicted to be unpopular can be enhanced to promote popularity by tweaking identified key features. This can greatly benefit </a:t>
            </a:r>
            <a:r>
              <a:rPr lang="en-US" sz="1800" b="0" i="0" dirty="0">
                <a:solidFill>
                  <a:srgbClr val="2E2E2E"/>
                </a:solidFill>
                <a:effectLst/>
                <a:latin typeface="NexusSerif"/>
              </a:rPr>
              <a:t>authors of articles, content providers, advertisers, and even politicians</a:t>
            </a:r>
            <a:endParaRPr lang="en-US" sz="1800" dirty="0">
              <a:effectLst/>
              <a:latin typeface="Arial" panose="020B0604020202020204" pitchFamily="34" charset="0"/>
              <a:ea typeface="Arial" panose="020B0604020202020204" pitchFamily="34" charset="0"/>
            </a:endParaRPr>
          </a:p>
          <a:p>
            <a:endParaRPr lang="en-US" b="0" i="0" dirty="0">
              <a:solidFill>
                <a:srgbClr val="2E2E2E"/>
              </a:solidFill>
              <a:effectLst/>
              <a:latin typeface="NexusSerif"/>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a:t>
            </a:fld>
            <a:endParaRPr lang="en-US"/>
          </a:p>
        </p:txBody>
      </p:sp>
    </p:spTree>
    <p:extLst>
      <p:ext uri="{BB962C8B-B14F-4D97-AF65-F5344CB8AC3E}">
        <p14:creationId xmlns:p14="http://schemas.microsoft.com/office/powerpoint/2010/main" val="417045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EB3FA3-8D84-4D5E-BA09-D40ABAE8886D}" type="slidenum">
              <a:rPr lang="en-US" smtClean="0"/>
              <a:t>3</a:t>
            </a:fld>
            <a:endParaRPr lang="en-US"/>
          </a:p>
        </p:txBody>
      </p:sp>
    </p:spTree>
    <p:extLst>
      <p:ext uri="{BB962C8B-B14F-4D97-AF65-F5344CB8AC3E}">
        <p14:creationId xmlns:p14="http://schemas.microsoft.com/office/powerpoint/2010/main" val="1932701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30.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36.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39.jp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4" Type="http://schemas.openxmlformats.org/officeDocument/2006/relationships/image" Target="../media/image4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outdoor, holding, person, standing&#10;&#10;Description automatically generated">
            <a:extLst>
              <a:ext uri="{FF2B5EF4-FFF2-40B4-BE49-F238E27FC236}">
                <a16:creationId xmlns:a16="http://schemas.microsoft.com/office/drawing/2014/main" id="{526C000E-8534-2540-BF95-46EEF33D8735}"/>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sign&#10;&#10;Description automatically generated">
            <a:extLst>
              <a:ext uri="{FF2B5EF4-FFF2-40B4-BE49-F238E27FC236}">
                <a16:creationId xmlns:a16="http://schemas.microsoft.com/office/drawing/2014/main" id="{8AAEDA5C-62BF-4B4E-8FFB-CE20A9DE344D}"/>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7" name="Picture 6" descr="A crowd of people&#10;&#10;Description automatically generated">
            <a:extLst>
              <a:ext uri="{FF2B5EF4-FFF2-40B4-BE49-F238E27FC236}">
                <a16:creationId xmlns:a16="http://schemas.microsoft.com/office/drawing/2014/main" id="{A8AEC4F7-8324-7C4B-B073-08719349923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rowd of people&#10;&#10;Description automatically generated">
            <a:extLst>
              <a:ext uri="{FF2B5EF4-FFF2-40B4-BE49-F238E27FC236}">
                <a16:creationId xmlns:a16="http://schemas.microsoft.com/office/drawing/2014/main" id="{E94C0141-DD00-CE41-9C3F-710122272B5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racket, court, building, ball&#10;&#10;Description automatically generated">
            <a:extLst>
              <a:ext uri="{FF2B5EF4-FFF2-40B4-BE49-F238E27FC236}">
                <a16:creationId xmlns:a16="http://schemas.microsoft.com/office/drawing/2014/main" id="{84FED6EE-33D9-4347-88EC-2DCDB5B6C1C4}"/>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68094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7" name="Picture 6" descr="A picture containing outdoor, person, man, water&#10;&#10;Description automatically generated">
            <a:extLst>
              <a:ext uri="{FF2B5EF4-FFF2-40B4-BE49-F238E27FC236}">
                <a16:creationId xmlns:a16="http://schemas.microsoft.com/office/drawing/2014/main" id="{F7303393-EE58-4B4D-8945-EC2AF2E43E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person, riding, board, water&#10;&#10;Description automatically generated">
            <a:extLst>
              <a:ext uri="{FF2B5EF4-FFF2-40B4-BE49-F238E27FC236}">
                <a16:creationId xmlns:a16="http://schemas.microsoft.com/office/drawing/2014/main" id="{97864F6D-ED0D-6440-A7AA-670C6DBB16B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person, player, riding, water&#10;&#10;Description automatically generated">
            <a:extLst>
              <a:ext uri="{FF2B5EF4-FFF2-40B4-BE49-F238E27FC236}">
                <a16:creationId xmlns:a16="http://schemas.microsoft.com/office/drawing/2014/main" id="{ECD1A9A9-2F30-6246-859C-439A93392A55}"/>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00822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9" name="Picture 18" descr="A picture containing table&#10;&#10;Description automatically generated">
            <a:extLst>
              <a:ext uri="{FF2B5EF4-FFF2-40B4-BE49-F238E27FC236}">
                <a16:creationId xmlns:a16="http://schemas.microsoft.com/office/drawing/2014/main" id="{A272F89F-43DE-9D4D-82EF-AF0FD30A9B6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E9BA866-FAF0-8E49-84BF-16AB2D141A8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ish&#10;&#10;Description automatically generated">
            <a:extLst>
              <a:ext uri="{FF2B5EF4-FFF2-40B4-BE49-F238E27FC236}">
                <a16:creationId xmlns:a16="http://schemas.microsoft.com/office/drawing/2014/main" id="{28BC73CD-4CCF-E143-96EF-ED672D91B091}"/>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dirty="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 </a:t>
            </a:r>
          </a:p>
        </p:txBody>
      </p:sp>
      <p:sp>
        <p:nvSpPr>
          <p:cNvPr id="9" name="Title 1">
            <a:extLst>
              <a:ext uri="{FF2B5EF4-FFF2-40B4-BE49-F238E27FC236}">
                <a16:creationId xmlns:a16="http://schemas.microsoft.com/office/drawing/2014/main" id="{5B162EF6-E31E-2E4E-9462-7484ABD189D0}"/>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0" name="Subtitle 2">
            <a:extLst>
              <a:ext uri="{FF2B5EF4-FFF2-40B4-BE49-F238E27FC236}">
                <a16:creationId xmlns:a16="http://schemas.microsoft.com/office/drawing/2014/main" id="{E6380FBF-2582-E048-B7BE-C571194A18F2}"/>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97994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7" name="Picture 6" descr="A picture containing man, holding, table, laptop&#10;&#10;Description automatically generated">
            <a:extLst>
              <a:ext uri="{FF2B5EF4-FFF2-40B4-BE49-F238E27FC236}">
                <a16:creationId xmlns:a16="http://schemas.microsoft.com/office/drawing/2014/main" id="{54BFC042-DF17-3F49-AC59-4A24D931D71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outdoor, holding, person, standing&#10;&#10;Description automatically generated">
            <a:extLst>
              <a:ext uri="{FF2B5EF4-FFF2-40B4-BE49-F238E27FC236}">
                <a16:creationId xmlns:a16="http://schemas.microsoft.com/office/drawing/2014/main" id="{D2B74E31-897D-0943-B1DC-96340D56BEAB}"/>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holding, person, standing, water&#10;&#10;Description automatically generated">
            <a:extLst>
              <a:ext uri="{FF2B5EF4-FFF2-40B4-BE49-F238E27FC236}">
                <a16:creationId xmlns:a16="http://schemas.microsoft.com/office/drawing/2014/main" id="{19CA7CBF-A8A2-2A4B-A961-CDCCFD1989B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05407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4" name="Title 10">
            <a:extLst>
              <a:ext uri="{FF2B5EF4-FFF2-40B4-BE49-F238E27FC236}">
                <a16:creationId xmlns:a16="http://schemas.microsoft.com/office/drawing/2014/main" id="{398410EF-3D8F-274D-BDA5-81550FE80CF7}"/>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955775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4" name="Title 1">
            <a:extLst>
              <a:ext uri="{FF2B5EF4-FFF2-40B4-BE49-F238E27FC236}">
                <a16:creationId xmlns:a16="http://schemas.microsoft.com/office/drawing/2014/main" id="{6745AFDD-64FA-8747-8E86-B25511B9DAF0}"/>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6169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5" name="Title 11">
            <a:extLst>
              <a:ext uri="{FF2B5EF4-FFF2-40B4-BE49-F238E27FC236}">
                <a16:creationId xmlns:a16="http://schemas.microsoft.com/office/drawing/2014/main" id="{36C81D15-B0EF-F248-A5BD-00AD3C2E726F}"/>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189749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
            <a:extLst>
              <a:ext uri="{FF2B5EF4-FFF2-40B4-BE49-F238E27FC236}">
                <a16:creationId xmlns:a16="http://schemas.microsoft.com/office/drawing/2014/main" id="{5536C277-C580-0B48-B483-496857550DD7}"/>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735227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472034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67911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5" name="Title 10">
            <a:extLst>
              <a:ext uri="{FF2B5EF4-FFF2-40B4-BE49-F238E27FC236}">
                <a16:creationId xmlns:a16="http://schemas.microsoft.com/office/drawing/2014/main" id="{EEDCBAB3-98DE-EC4A-8C36-31C335D490BE}"/>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5E3BD13C-4E14-D842-8EE5-480727ED0A8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22754575-1423-F641-8BB8-DC3621058F0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775DC918-99D7-A84C-BB82-272C9C8F186C}"/>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1808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8" name="Picture 7" descr="A picture containing table, water, man, sitting&#10;&#10;Description automatically generated">
            <a:extLst>
              <a:ext uri="{FF2B5EF4-FFF2-40B4-BE49-F238E27FC236}">
                <a16:creationId xmlns:a16="http://schemas.microsoft.com/office/drawing/2014/main" id="{D8B3231D-E7EE-7C49-B669-19DA072DA8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water, person, holding, boat&#10;&#10;Description automatically generated">
            <a:extLst>
              <a:ext uri="{FF2B5EF4-FFF2-40B4-BE49-F238E27FC236}">
                <a16:creationId xmlns:a16="http://schemas.microsoft.com/office/drawing/2014/main" id="{5C746792-49E6-D747-8B6E-6D7DEBF87107}"/>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7" name="Picture 6" descr="A picture containing water, person, holding, boat&#10;&#10;Description automatically generated">
            <a:extLst>
              <a:ext uri="{FF2B5EF4-FFF2-40B4-BE49-F238E27FC236}">
                <a16:creationId xmlns:a16="http://schemas.microsoft.com/office/drawing/2014/main" id="{15B051B9-E89F-8646-9F9D-F801854222D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309715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3" name="Picture 2" descr="A picture containing person, ball, player, court&#10;&#10;Description automatically generated">
            <a:extLst>
              <a:ext uri="{FF2B5EF4-FFF2-40B4-BE49-F238E27FC236}">
                <a16:creationId xmlns:a16="http://schemas.microsoft.com/office/drawing/2014/main" id="{764DB782-485E-AE4A-BBB1-C70E81500F5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crowd of people standing in front of a building&#10;&#10;Description automatically generated">
            <a:extLst>
              <a:ext uri="{FF2B5EF4-FFF2-40B4-BE49-F238E27FC236}">
                <a16:creationId xmlns:a16="http://schemas.microsoft.com/office/drawing/2014/main" id="{A92BFD1F-F9D5-AE4D-BF5A-741C4A4FBE9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outdoor, racket, court, ball&#10;&#10;Description automatically generated">
            <a:extLst>
              <a:ext uri="{FF2B5EF4-FFF2-40B4-BE49-F238E27FC236}">
                <a16:creationId xmlns:a16="http://schemas.microsoft.com/office/drawing/2014/main" id="{951634F3-692E-CB42-9C22-4F10BF5226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285869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3" name="Picture 2" descr="A person standing in front of a crowd&#10;&#10;Description automatically generated">
            <a:extLst>
              <a:ext uri="{FF2B5EF4-FFF2-40B4-BE49-F238E27FC236}">
                <a16:creationId xmlns:a16="http://schemas.microsoft.com/office/drawing/2014/main" id="{6F7C1983-1625-4D4C-8FE5-90BFE755EE3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erson standing in front of a crowd&#10;&#10;Description automatically generated">
            <a:extLst>
              <a:ext uri="{FF2B5EF4-FFF2-40B4-BE49-F238E27FC236}">
                <a16:creationId xmlns:a16="http://schemas.microsoft.com/office/drawing/2014/main" id="{8009A475-FBA8-B64B-A310-6C2888B42F6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person, player, riding, water&#10;&#10;Description automatically generated">
            <a:extLst>
              <a:ext uri="{FF2B5EF4-FFF2-40B4-BE49-F238E27FC236}">
                <a16:creationId xmlns:a16="http://schemas.microsoft.com/office/drawing/2014/main" id="{9315990D-3294-C046-A015-890ACC71F1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86228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5" name="Picture 4" descr="A picture containing sitting, computer, laptop, table&#10;&#10;Description automatically generated">
            <a:extLst>
              <a:ext uri="{FF2B5EF4-FFF2-40B4-BE49-F238E27FC236}">
                <a16:creationId xmlns:a16="http://schemas.microsoft.com/office/drawing/2014/main" id="{7D90E396-2E84-2A42-8B81-835640147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B3D7BFC-8E0C-484D-BE95-01C5A2BA803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248A2913-0A62-8145-886F-CA03AEC79BD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dirty="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 </a:t>
            </a:r>
          </a:p>
        </p:txBody>
      </p:sp>
      <p:sp>
        <p:nvSpPr>
          <p:cNvPr id="9" name="Title 1">
            <a:extLst>
              <a:ext uri="{FF2B5EF4-FFF2-40B4-BE49-F238E27FC236}">
                <a16:creationId xmlns:a16="http://schemas.microsoft.com/office/drawing/2014/main" id="{A9B15BBF-CFDD-A14C-B83C-5BD4839C91FA}"/>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0" name="Subtitle 2">
            <a:extLst>
              <a:ext uri="{FF2B5EF4-FFF2-40B4-BE49-F238E27FC236}">
                <a16:creationId xmlns:a16="http://schemas.microsoft.com/office/drawing/2014/main" id="{BAAB2A5D-7AF5-4641-9663-57359ED7F59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7837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4" name="Title 1">
            <a:extLst>
              <a:ext uri="{FF2B5EF4-FFF2-40B4-BE49-F238E27FC236}">
                <a16:creationId xmlns:a16="http://schemas.microsoft.com/office/drawing/2014/main" id="{FD6BADC7-A64A-224A-8683-DAB07BE7C30D}"/>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6" name="Title 11">
            <a:extLst>
              <a:ext uri="{FF2B5EF4-FFF2-40B4-BE49-F238E27FC236}">
                <a16:creationId xmlns:a16="http://schemas.microsoft.com/office/drawing/2014/main" id="{70CFEAF1-D943-2341-A544-735E24FC120B}"/>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8" name="Title 1">
            <a:extLst>
              <a:ext uri="{FF2B5EF4-FFF2-40B4-BE49-F238E27FC236}">
                <a16:creationId xmlns:a16="http://schemas.microsoft.com/office/drawing/2014/main" id="{8CFD7F00-2E55-D144-A007-3C84E5694E8B}"/>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585FF05-51C6-4545-A370-BD912978F02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E37EDF93-6BB6-5742-BE38-9A9A2F8B0F5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43CACCF8-2561-0042-B3D4-5183DF930E62}"/>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water, table, court, swimming&#10;&#10;Description automatically generated">
            <a:extLst>
              <a:ext uri="{FF2B5EF4-FFF2-40B4-BE49-F238E27FC236}">
                <a16:creationId xmlns:a16="http://schemas.microsoft.com/office/drawing/2014/main" id="{5866FB3A-C76B-DB44-BB18-069800C44DE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descr="A picture containing water, ball, person, holding&#10;&#10;Description automatically generated">
            <a:extLst>
              <a:ext uri="{FF2B5EF4-FFF2-40B4-BE49-F238E27FC236}">
                <a16:creationId xmlns:a16="http://schemas.microsoft.com/office/drawing/2014/main" id="{D7708AE2-D6A2-1043-A90D-94BFA67F1DC3}"/>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9" name="Picture 8" descr="A picture containing outdoor, water, holding, person&#10;&#10;Description automatically generated">
            <a:extLst>
              <a:ext uri="{FF2B5EF4-FFF2-40B4-BE49-F238E27FC236}">
                <a16:creationId xmlns:a16="http://schemas.microsoft.com/office/drawing/2014/main" id="{1CBBBBAD-2EB3-3D4E-8CEB-816CD20DDC2F}"/>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75870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4.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3.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12/12/2022</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8" name="Picture 7" descr="A picture containing screenshot&#10;&#10;Description automatically generated">
            <a:extLst>
              <a:ext uri="{FF2B5EF4-FFF2-40B4-BE49-F238E27FC236}">
                <a16:creationId xmlns:a16="http://schemas.microsoft.com/office/drawing/2014/main" id="{4C5D7FE9-729B-EF42-B94C-BC6CA16EC62C}"/>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E4B4B59-A1F9-4B41-9127-D54DDE44F8A5}"/>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E970E22F-9224-064A-A271-69E5FEEF6127}"/>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12/12/2022</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9" name="Picture 8" descr="A close up of a logo&#10;&#10;Description automatically generated">
            <a:extLst>
              <a:ext uri="{FF2B5EF4-FFF2-40B4-BE49-F238E27FC236}">
                <a16:creationId xmlns:a16="http://schemas.microsoft.com/office/drawing/2014/main" id="{3AA04DDB-B71B-D14E-A079-98393CC29E61}"/>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C1ABD5B1-E0B6-CB4B-B858-1020913B1714}"/>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9B0B59C5-BC7E-DC45-82D6-F92564207FD9}"/>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24022275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83D-2CAD-1F49-9D21-49246DE3CD4A}"/>
              </a:ext>
            </a:extLst>
          </p:cNvPr>
          <p:cNvSpPr>
            <a:spLocks noGrp="1"/>
          </p:cNvSpPr>
          <p:nvPr>
            <p:ph type="ctrTitle"/>
          </p:nvPr>
        </p:nvSpPr>
        <p:spPr>
          <a:xfrm>
            <a:off x="360378" y="601090"/>
            <a:ext cx="5159889" cy="2305339"/>
          </a:xfrm>
        </p:spPr>
        <p:txBody>
          <a:bodyPr>
            <a:normAutofit/>
          </a:bodyPr>
          <a:lstStyle/>
          <a:p>
            <a:r>
              <a:rPr lang="en-US" sz="2800" dirty="0"/>
              <a:t>Online News Article Popularity Classification</a:t>
            </a:r>
          </a:p>
        </p:txBody>
      </p:sp>
      <p:sp>
        <p:nvSpPr>
          <p:cNvPr id="3" name="Subtitle 2">
            <a:extLst>
              <a:ext uri="{FF2B5EF4-FFF2-40B4-BE49-F238E27FC236}">
                <a16:creationId xmlns:a16="http://schemas.microsoft.com/office/drawing/2014/main" id="{5126603B-D9EC-3249-BE5B-BDCA7DAA28C3}"/>
              </a:ext>
            </a:extLst>
          </p:cNvPr>
          <p:cNvSpPr>
            <a:spLocks noGrp="1"/>
          </p:cNvSpPr>
          <p:nvPr>
            <p:ph type="subTitle" idx="1"/>
          </p:nvPr>
        </p:nvSpPr>
        <p:spPr/>
        <p:txBody>
          <a:bodyPr>
            <a:normAutofit/>
          </a:bodyPr>
          <a:lstStyle/>
          <a:p>
            <a:pPr algn="r"/>
            <a:r>
              <a:rPr lang="en-US" sz="1800" dirty="0"/>
              <a:t>Aditya Kumar</a:t>
            </a:r>
          </a:p>
          <a:p>
            <a:pPr algn="r"/>
            <a:r>
              <a:rPr lang="en-US" sz="1800" dirty="0" err="1"/>
              <a:t>Sasank</a:t>
            </a:r>
            <a:r>
              <a:rPr lang="en-US" sz="1800" dirty="0"/>
              <a:t> Reddy</a:t>
            </a:r>
          </a:p>
          <a:p>
            <a:pPr algn="r"/>
            <a:r>
              <a:rPr lang="en-US" sz="1800" dirty="0" err="1"/>
              <a:t>Nischay</a:t>
            </a:r>
            <a:endParaRPr lang="en-US" sz="1800" dirty="0"/>
          </a:p>
        </p:txBody>
      </p:sp>
    </p:spTree>
    <p:extLst>
      <p:ext uri="{BB962C8B-B14F-4D97-AF65-F5344CB8AC3E}">
        <p14:creationId xmlns:p14="http://schemas.microsoft.com/office/powerpoint/2010/main" val="2276261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E269A2-E027-054A-6EF1-19BDB0AD2723}"/>
              </a:ext>
            </a:extLst>
          </p:cNvPr>
          <p:cNvSpPr>
            <a:spLocks noGrp="1"/>
          </p:cNvSpPr>
          <p:nvPr>
            <p:ph idx="13"/>
          </p:nvPr>
        </p:nvSpPr>
        <p:spPr/>
        <p:txBody>
          <a:bodyPr/>
          <a:lstStyle/>
          <a:p>
            <a:pPr marL="457200" indent="-457200">
              <a:buFont typeface="Arial" panose="020B0604020202020204" pitchFamily="34" charset="0"/>
              <a:buChar char="•"/>
            </a:pPr>
            <a:r>
              <a:rPr lang="en-US" dirty="0"/>
              <a:t>Advent of internet </a:t>
            </a:r>
            <a:r>
              <a:rPr lang="en-US" dirty="0">
                <a:sym typeface="Wingdings" panose="05000000000000000000" pitchFamily="2" charset="2"/>
              </a:rPr>
              <a:t> Information boom</a:t>
            </a:r>
          </a:p>
          <a:p>
            <a:pPr marL="457200" indent="-457200">
              <a:buFont typeface="Arial" panose="020B0604020202020204" pitchFamily="34" charset="0"/>
              <a:buChar char="•"/>
            </a:pPr>
            <a:r>
              <a:rPr lang="en-US" dirty="0">
                <a:sym typeface="Wingdings" panose="05000000000000000000" pitchFamily="2" charset="2"/>
              </a:rPr>
              <a:t>Defining popularity</a:t>
            </a:r>
          </a:p>
          <a:p>
            <a:pPr marL="457200" indent="-457200">
              <a:buFont typeface="Arial" panose="020B0604020202020204" pitchFamily="34" charset="0"/>
              <a:buChar char="•"/>
            </a:pPr>
            <a:r>
              <a:rPr lang="en-US" dirty="0">
                <a:sym typeface="Wingdings" panose="05000000000000000000" pitchFamily="2" charset="2"/>
              </a:rPr>
              <a:t>Predicting popularity</a:t>
            </a:r>
          </a:p>
          <a:p>
            <a:pPr marL="457200" indent="-457200">
              <a:buFont typeface="Arial" panose="020B0604020202020204" pitchFamily="34" charset="0"/>
              <a:buChar char="•"/>
            </a:pPr>
            <a:r>
              <a:rPr lang="en-US" dirty="0">
                <a:sym typeface="Wingdings" panose="05000000000000000000" pitchFamily="2" charset="2"/>
              </a:rPr>
              <a:t>Utility – Preemptive tweaking</a:t>
            </a:r>
            <a:endParaRPr lang="en-US" dirty="0"/>
          </a:p>
        </p:txBody>
      </p:sp>
      <p:sp>
        <p:nvSpPr>
          <p:cNvPr id="3" name="Title 2">
            <a:extLst>
              <a:ext uri="{FF2B5EF4-FFF2-40B4-BE49-F238E27FC236}">
                <a16:creationId xmlns:a16="http://schemas.microsoft.com/office/drawing/2014/main" id="{CE794A0F-F030-4CD8-AE38-6BAE43C21A2D}"/>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1375394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39">
            <a:extLst>
              <a:ext uri="{FF2B5EF4-FFF2-40B4-BE49-F238E27FC236}">
                <a16:creationId xmlns:a16="http://schemas.microsoft.com/office/drawing/2014/main" id="{6404EDAF-9D4B-5BF4-0155-88C1B441BF31}"/>
              </a:ext>
            </a:extLst>
          </p:cNvPr>
          <p:cNvSpPr txBox="1">
            <a:spLocks noGrp="1"/>
          </p:cNvSpPr>
          <p:nvPr/>
        </p:nvSpPr>
        <p:spPr>
          <a:xfrm>
            <a:off x="613871" y="329365"/>
            <a:ext cx="56206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1pPr>
            <a:lvl2pPr marR="0" lvl="1"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2pPr>
            <a:lvl3pPr marR="0" lvl="2"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3pPr>
            <a:lvl4pPr marR="0" lvl="3"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4pPr>
            <a:lvl5pPr marR="0" lvl="4"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5pPr>
            <a:lvl6pPr marR="0" lvl="5"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6pPr>
            <a:lvl7pPr marR="0" lvl="6"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7pPr>
            <a:lvl8pPr marR="0" lvl="7"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8pPr>
            <a:lvl9pPr marR="0" lvl="8"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9pPr>
          </a:lstStyle>
          <a:p>
            <a:pPr marL="0" lvl="0" indent="0" algn="l" rtl="0">
              <a:spcBef>
                <a:spcPts val="0"/>
              </a:spcBef>
              <a:spcAft>
                <a:spcPts val="0"/>
              </a:spcAft>
              <a:buNone/>
            </a:pPr>
            <a:r>
              <a:rPr lang="en" sz="4000" dirty="0">
                <a:solidFill>
                  <a:schemeClr val="lt1"/>
                </a:solidFill>
                <a:highlight>
                  <a:srgbClr val="003A5D"/>
                </a:highlight>
                <a:latin typeface="Avenir Next LT Pro" panose="020B0504020202020204" pitchFamily="34" charset="0"/>
              </a:rPr>
              <a:t>Table of Contents</a:t>
            </a:r>
            <a:endParaRPr sz="4000" dirty="0">
              <a:solidFill>
                <a:schemeClr val="lt1"/>
              </a:solidFill>
              <a:highlight>
                <a:srgbClr val="003A5D"/>
              </a:highlight>
              <a:latin typeface="Avenir Next LT Pro" panose="020B0504020202020204" pitchFamily="34" charset="0"/>
            </a:endParaRPr>
          </a:p>
        </p:txBody>
      </p:sp>
      <p:sp>
        <p:nvSpPr>
          <p:cNvPr id="5" name="Google Shape;198;p39">
            <a:extLst>
              <a:ext uri="{FF2B5EF4-FFF2-40B4-BE49-F238E27FC236}">
                <a16:creationId xmlns:a16="http://schemas.microsoft.com/office/drawing/2014/main" id="{92F8A4E9-43B7-C1D2-149B-03B64B76DC82}"/>
              </a:ext>
            </a:extLst>
          </p:cNvPr>
          <p:cNvSpPr txBox="1">
            <a:spLocks noGrp="1"/>
          </p:cNvSpPr>
          <p:nvPr/>
        </p:nvSpPr>
        <p:spPr>
          <a:xfrm>
            <a:off x="768144" y="2046394"/>
            <a:ext cx="3097273" cy="3976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dirty="0">
                <a:solidFill>
                  <a:srgbClr val="003A5D"/>
                </a:solidFill>
                <a:latin typeface="Avenir Next LT Pro Demi" panose="020B0704020202020204" pitchFamily="34" charset="0"/>
              </a:rPr>
              <a:t>Data Background</a:t>
            </a:r>
            <a:endParaRPr sz="2400" dirty="0">
              <a:solidFill>
                <a:srgbClr val="003A5D"/>
              </a:solidFill>
              <a:latin typeface="Avenir Next LT Pro Demi" panose="020B0704020202020204" pitchFamily="34" charset="0"/>
            </a:endParaRPr>
          </a:p>
        </p:txBody>
      </p:sp>
      <p:sp>
        <p:nvSpPr>
          <p:cNvPr id="6" name="Google Shape;199;p39">
            <a:extLst>
              <a:ext uri="{FF2B5EF4-FFF2-40B4-BE49-F238E27FC236}">
                <a16:creationId xmlns:a16="http://schemas.microsoft.com/office/drawing/2014/main" id="{8E5DD3AC-A6AC-2682-A333-AA4B0FBB6A8B}"/>
              </a:ext>
            </a:extLst>
          </p:cNvPr>
          <p:cNvSpPr txBox="1">
            <a:spLocks noGrp="1"/>
          </p:cNvSpPr>
          <p:nvPr/>
        </p:nvSpPr>
        <p:spPr>
          <a:xfrm>
            <a:off x="713970" y="2345353"/>
            <a:ext cx="3097273" cy="57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dirty="0">
                <a:solidFill>
                  <a:schemeClr val="bg1">
                    <a:lumMod val="50000"/>
                  </a:schemeClr>
                </a:solidFill>
                <a:latin typeface="Avenir Next LT Pro" panose="020B0504020202020204" pitchFamily="34" charset="0"/>
              </a:rPr>
              <a:t>About the Data. </a:t>
            </a:r>
            <a:endParaRPr sz="2400" dirty="0">
              <a:solidFill>
                <a:schemeClr val="bg1">
                  <a:lumMod val="50000"/>
                </a:schemeClr>
              </a:solidFill>
              <a:latin typeface="Avenir Next LT Pro" panose="020B0504020202020204" pitchFamily="34" charset="0"/>
            </a:endParaRPr>
          </a:p>
        </p:txBody>
      </p:sp>
      <p:sp>
        <p:nvSpPr>
          <p:cNvPr id="7" name="Google Shape;200;p39">
            <a:extLst>
              <a:ext uri="{FF2B5EF4-FFF2-40B4-BE49-F238E27FC236}">
                <a16:creationId xmlns:a16="http://schemas.microsoft.com/office/drawing/2014/main" id="{B6624D68-23CB-6CCE-AD64-81DD3630DCA7}"/>
              </a:ext>
            </a:extLst>
          </p:cNvPr>
          <p:cNvSpPr txBox="1">
            <a:spLocks noGrp="1"/>
          </p:cNvSpPr>
          <p:nvPr/>
        </p:nvSpPr>
        <p:spPr>
          <a:xfrm>
            <a:off x="7319313" y="2016366"/>
            <a:ext cx="4509769"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indent="0"/>
            <a:r>
              <a:rPr lang="en" sz="2400" dirty="0">
                <a:solidFill>
                  <a:srgbClr val="003A5D"/>
                </a:solidFill>
                <a:latin typeface="Avenir Next LT Pro Demi"/>
              </a:rPr>
              <a:t>Data Preprocessing</a:t>
            </a:r>
            <a:endParaRPr lang="en" sz="2400" dirty="0">
              <a:solidFill>
                <a:srgbClr val="003A5D"/>
              </a:solidFill>
              <a:latin typeface="Avenir Next LT Pro Demi" panose="020B0704020202020204" pitchFamily="34" charset="0"/>
            </a:endParaRPr>
          </a:p>
        </p:txBody>
      </p:sp>
      <p:sp>
        <p:nvSpPr>
          <p:cNvPr id="8" name="Google Shape;201;p39">
            <a:extLst>
              <a:ext uri="{FF2B5EF4-FFF2-40B4-BE49-F238E27FC236}">
                <a16:creationId xmlns:a16="http://schemas.microsoft.com/office/drawing/2014/main" id="{B81B1A90-91F6-B060-F05F-926A78CA3086}"/>
              </a:ext>
            </a:extLst>
          </p:cNvPr>
          <p:cNvSpPr txBox="1">
            <a:spLocks noGrp="1"/>
          </p:cNvSpPr>
          <p:nvPr/>
        </p:nvSpPr>
        <p:spPr>
          <a:xfrm>
            <a:off x="7319314" y="2351191"/>
            <a:ext cx="45097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dirty="0">
                <a:solidFill>
                  <a:schemeClr val="bg1">
                    <a:lumMod val="50000"/>
                  </a:schemeClr>
                </a:solidFill>
                <a:latin typeface="Avenir Next LT Pro" panose="020B0504020202020204" pitchFamily="34" charset="0"/>
              </a:rPr>
              <a:t>Data Balancing.</a:t>
            </a:r>
            <a:endParaRPr sz="2400" dirty="0">
              <a:solidFill>
                <a:schemeClr val="bg1">
                  <a:lumMod val="50000"/>
                </a:schemeClr>
              </a:solidFill>
              <a:latin typeface="Avenir Next LT Pro" panose="020B0504020202020204" pitchFamily="34" charset="0"/>
            </a:endParaRPr>
          </a:p>
        </p:txBody>
      </p:sp>
      <p:sp>
        <p:nvSpPr>
          <p:cNvPr id="9" name="Google Shape;202;p39">
            <a:extLst>
              <a:ext uri="{FF2B5EF4-FFF2-40B4-BE49-F238E27FC236}">
                <a16:creationId xmlns:a16="http://schemas.microsoft.com/office/drawing/2014/main" id="{DB524A93-D228-0B27-D642-55B4611BB46E}"/>
              </a:ext>
            </a:extLst>
          </p:cNvPr>
          <p:cNvSpPr txBox="1">
            <a:spLocks noGrp="1"/>
          </p:cNvSpPr>
          <p:nvPr/>
        </p:nvSpPr>
        <p:spPr>
          <a:xfrm>
            <a:off x="1517599" y="1650825"/>
            <a:ext cx="1598363" cy="433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dirty="0">
                <a:solidFill>
                  <a:schemeClr val="tx1"/>
                </a:solidFill>
              </a:rPr>
              <a:t>01</a:t>
            </a:r>
            <a:endParaRPr dirty="0">
              <a:solidFill>
                <a:schemeClr val="tx1"/>
              </a:solidFill>
            </a:endParaRPr>
          </a:p>
        </p:txBody>
      </p:sp>
      <p:sp>
        <p:nvSpPr>
          <p:cNvPr id="10" name="Google Shape;203;p39">
            <a:extLst>
              <a:ext uri="{FF2B5EF4-FFF2-40B4-BE49-F238E27FC236}">
                <a16:creationId xmlns:a16="http://schemas.microsoft.com/office/drawing/2014/main" id="{25EEFDD2-C035-DF92-785D-FC34FF761EEB}"/>
              </a:ext>
            </a:extLst>
          </p:cNvPr>
          <p:cNvSpPr txBox="1">
            <a:spLocks noGrp="1"/>
          </p:cNvSpPr>
          <p:nvPr/>
        </p:nvSpPr>
        <p:spPr>
          <a:xfrm>
            <a:off x="8410552" y="1650825"/>
            <a:ext cx="2327289"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dirty="0">
                <a:solidFill>
                  <a:schemeClr val="tx1"/>
                </a:solidFill>
              </a:rPr>
              <a:t>03</a:t>
            </a:r>
            <a:endParaRPr dirty="0">
              <a:solidFill>
                <a:schemeClr val="tx1"/>
              </a:solidFill>
            </a:endParaRPr>
          </a:p>
        </p:txBody>
      </p:sp>
      <p:sp>
        <p:nvSpPr>
          <p:cNvPr id="11" name="Google Shape;204;p39">
            <a:extLst>
              <a:ext uri="{FF2B5EF4-FFF2-40B4-BE49-F238E27FC236}">
                <a16:creationId xmlns:a16="http://schemas.microsoft.com/office/drawing/2014/main" id="{6CE108CB-5F39-1D7A-2E95-9DCAB9478C89}"/>
              </a:ext>
            </a:extLst>
          </p:cNvPr>
          <p:cNvSpPr txBox="1">
            <a:spLocks noGrp="1"/>
          </p:cNvSpPr>
          <p:nvPr/>
        </p:nvSpPr>
        <p:spPr>
          <a:xfrm>
            <a:off x="3865417" y="2052168"/>
            <a:ext cx="3953314"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dirty="0">
                <a:solidFill>
                  <a:srgbClr val="003A5D"/>
                </a:solidFill>
                <a:latin typeface="Avenir Next LT Pro Demi" panose="020B0704020202020204" pitchFamily="34" charset="0"/>
              </a:rPr>
              <a:t>Exploratory Data Analysis</a:t>
            </a:r>
            <a:endParaRPr sz="2400" dirty="0">
              <a:solidFill>
                <a:srgbClr val="003A5D"/>
              </a:solidFill>
              <a:latin typeface="Avenir Next LT Pro Demi" panose="020B0704020202020204" pitchFamily="34" charset="0"/>
            </a:endParaRPr>
          </a:p>
        </p:txBody>
      </p:sp>
      <p:sp>
        <p:nvSpPr>
          <p:cNvPr id="12" name="Google Shape;205;p39">
            <a:extLst>
              <a:ext uri="{FF2B5EF4-FFF2-40B4-BE49-F238E27FC236}">
                <a16:creationId xmlns:a16="http://schemas.microsoft.com/office/drawing/2014/main" id="{F380D9CD-AE20-7A93-CE9C-63FEEDCFCB18}"/>
              </a:ext>
            </a:extLst>
          </p:cNvPr>
          <p:cNvSpPr txBox="1">
            <a:spLocks noGrp="1"/>
          </p:cNvSpPr>
          <p:nvPr/>
        </p:nvSpPr>
        <p:spPr>
          <a:xfrm>
            <a:off x="3815108" y="2373768"/>
            <a:ext cx="3953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dirty="0">
                <a:solidFill>
                  <a:schemeClr val="bg1">
                    <a:lumMod val="50000"/>
                  </a:schemeClr>
                </a:solidFill>
                <a:latin typeface="Avenir Next LT Pro" panose="020B0504020202020204" pitchFamily="34" charset="0"/>
              </a:rPr>
              <a:t>Feature Engineering. Data Interpretation.</a:t>
            </a:r>
            <a:endParaRPr sz="2400" dirty="0">
              <a:solidFill>
                <a:schemeClr val="bg1">
                  <a:lumMod val="50000"/>
                </a:schemeClr>
              </a:solidFill>
              <a:latin typeface="Avenir Next LT Pro" panose="020B0504020202020204" pitchFamily="34" charset="0"/>
            </a:endParaRPr>
          </a:p>
        </p:txBody>
      </p:sp>
      <p:sp>
        <p:nvSpPr>
          <p:cNvPr id="13" name="Google Shape;206;p39">
            <a:extLst>
              <a:ext uri="{FF2B5EF4-FFF2-40B4-BE49-F238E27FC236}">
                <a16:creationId xmlns:a16="http://schemas.microsoft.com/office/drawing/2014/main" id="{0261E733-EF4E-DD36-4E9D-0EEF20EB12C5}"/>
              </a:ext>
            </a:extLst>
          </p:cNvPr>
          <p:cNvSpPr txBox="1">
            <a:spLocks noGrp="1"/>
          </p:cNvSpPr>
          <p:nvPr/>
        </p:nvSpPr>
        <p:spPr>
          <a:xfrm>
            <a:off x="4771701" y="1650825"/>
            <a:ext cx="2040128"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dirty="0">
                <a:solidFill>
                  <a:schemeClr val="tx1"/>
                </a:solidFill>
              </a:rPr>
              <a:t>02</a:t>
            </a:r>
            <a:endParaRPr dirty="0">
              <a:solidFill>
                <a:schemeClr val="tx1"/>
              </a:solidFill>
            </a:endParaRPr>
          </a:p>
        </p:txBody>
      </p:sp>
      <p:sp>
        <p:nvSpPr>
          <p:cNvPr id="14" name="Google Shape;210;p39">
            <a:extLst>
              <a:ext uri="{FF2B5EF4-FFF2-40B4-BE49-F238E27FC236}">
                <a16:creationId xmlns:a16="http://schemas.microsoft.com/office/drawing/2014/main" id="{B2DEFD5A-2AA4-4FBC-071D-5350F546B169}"/>
              </a:ext>
            </a:extLst>
          </p:cNvPr>
          <p:cNvSpPr txBox="1">
            <a:spLocks noGrp="1"/>
          </p:cNvSpPr>
          <p:nvPr/>
        </p:nvSpPr>
        <p:spPr>
          <a:xfrm>
            <a:off x="659016" y="4139626"/>
            <a:ext cx="5436984"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Prediction Model</a:t>
            </a:r>
            <a:endParaRPr sz="2400">
              <a:solidFill>
                <a:srgbClr val="003A5D"/>
              </a:solidFill>
              <a:latin typeface="Avenir Next LT Pro Demi" panose="020B0704020202020204" pitchFamily="34" charset="0"/>
            </a:endParaRPr>
          </a:p>
        </p:txBody>
      </p:sp>
      <p:sp>
        <p:nvSpPr>
          <p:cNvPr id="15" name="Google Shape;211;p39">
            <a:extLst>
              <a:ext uri="{FF2B5EF4-FFF2-40B4-BE49-F238E27FC236}">
                <a16:creationId xmlns:a16="http://schemas.microsoft.com/office/drawing/2014/main" id="{6F2B9A2C-91EF-3731-95F0-D57C5C203BED}"/>
              </a:ext>
            </a:extLst>
          </p:cNvPr>
          <p:cNvSpPr txBox="1">
            <a:spLocks noGrp="1"/>
          </p:cNvSpPr>
          <p:nvPr/>
        </p:nvSpPr>
        <p:spPr>
          <a:xfrm>
            <a:off x="659016" y="4461226"/>
            <a:ext cx="543698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dirty="0">
                <a:solidFill>
                  <a:schemeClr val="bg1">
                    <a:lumMod val="50000"/>
                  </a:schemeClr>
                </a:solidFill>
                <a:latin typeface="Avenir Next LT Pro" panose="020B0504020202020204" pitchFamily="34" charset="0"/>
              </a:rPr>
              <a:t>Logit Regression. Confusion Matrix. Random Forest Classifier etc.</a:t>
            </a:r>
            <a:endParaRPr sz="2400" dirty="0">
              <a:solidFill>
                <a:schemeClr val="bg1">
                  <a:lumMod val="50000"/>
                </a:schemeClr>
              </a:solidFill>
              <a:latin typeface="Avenir Next LT Pro" panose="020B0504020202020204" pitchFamily="34" charset="0"/>
            </a:endParaRPr>
          </a:p>
        </p:txBody>
      </p:sp>
      <p:sp>
        <p:nvSpPr>
          <p:cNvPr id="16" name="Google Shape;212;p39">
            <a:extLst>
              <a:ext uri="{FF2B5EF4-FFF2-40B4-BE49-F238E27FC236}">
                <a16:creationId xmlns:a16="http://schemas.microsoft.com/office/drawing/2014/main" id="{364902F8-12A5-5F3D-5BE7-E9E9D42B290E}"/>
              </a:ext>
            </a:extLst>
          </p:cNvPr>
          <p:cNvSpPr txBox="1">
            <a:spLocks noGrp="1"/>
          </p:cNvSpPr>
          <p:nvPr/>
        </p:nvSpPr>
        <p:spPr>
          <a:xfrm>
            <a:off x="1848042" y="3672644"/>
            <a:ext cx="2805783"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04</a:t>
            </a:r>
            <a:endParaRPr>
              <a:solidFill>
                <a:schemeClr val="tx1"/>
              </a:solidFill>
            </a:endParaRPr>
          </a:p>
        </p:txBody>
      </p:sp>
      <p:sp>
        <p:nvSpPr>
          <p:cNvPr id="17" name="Google Shape;213;p39">
            <a:extLst>
              <a:ext uri="{FF2B5EF4-FFF2-40B4-BE49-F238E27FC236}">
                <a16:creationId xmlns:a16="http://schemas.microsoft.com/office/drawing/2014/main" id="{0AA13BEB-6700-C473-FEF9-1F7A3669F089}"/>
              </a:ext>
            </a:extLst>
          </p:cNvPr>
          <p:cNvSpPr txBox="1">
            <a:spLocks noGrp="1"/>
          </p:cNvSpPr>
          <p:nvPr/>
        </p:nvSpPr>
        <p:spPr>
          <a:xfrm>
            <a:off x="6908811" y="4101944"/>
            <a:ext cx="3953313"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dirty="0">
                <a:solidFill>
                  <a:srgbClr val="003A5D"/>
                </a:solidFill>
                <a:latin typeface="Avenir Next LT Pro Demi" panose="020B0704020202020204" pitchFamily="34" charset="0"/>
              </a:rPr>
              <a:t>Concluding Notes</a:t>
            </a:r>
            <a:endParaRPr sz="2400" dirty="0">
              <a:solidFill>
                <a:srgbClr val="003A5D"/>
              </a:solidFill>
              <a:latin typeface="Avenir Next LT Pro Demi" panose="020B0704020202020204" pitchFamily="34" charset="0"/>
            </a:endParaRPr>
          </a:p>
        </p:txBody>
      </p:sp>
      <p:sp>
        <p:nvSpPr>
          <p:cNvPr id="18" name="Google Shape;214;p39">
            <a:extLst>
              <a:ext uri="{FF2B5EF4-FFF2-40B4-BE49-F238E27FC236}">
                <a16:creationId xmlns:a16="http://schemas.microsoft.com/office/drawing/2014/main" id="{B4D074FB-756B-6CE3-8BD6-56BD958A73C4}"/>
              </a:ext>
            </a:extLst>
          </p:cNvPr>
          <p:cNvSpPr txBox="1">
            <a:spLocks noGrp="1"/>
          </p:cNvSpPr>
          <p:nvPr/>
        </p:nvSpPr>
        <p:spPr>
          <a:xfrm>
            <a:off x="6811829" y="4467391"/>
            <a:ext cx="39533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dirty="0">
                <a:solidFill>
                  <a:schemeClr val="bg1">
                    <a:lumMod val="50000"/>
                  </a:schemeClr>
                </a:solidFill>
                <a:latin typeface="Avenir Next LT Pro" panose="020B0504020202020204" pitchFamily="34" charset="0"/>
              </a:rPr>
              <a:t>Project Summary. Lessons Learned.</a:t>
            </a:r>
            <a:endParaRPr sz="2400" dirty="0">
              <a:solidFill>
                <a:schemeClr val="bg1">
                  <a:lumMod val="50000"/>
                </a:schemeClr>
              </a:solidFill>
              <a:latin typeface="Avenir Next LT Pro" panose="020B0504020202020204" pitchFamily="34" charset="0"/>
            </a:endParaRPr>
          </a:p>
        </p:txBody>
      </p:sp>
      <p:sp>
        <p:nvSpPr>
          <p:cNvPr id="19" name="Google Shape;215;p39">
            <a:extLst>
              <a:ext uri="{FF2B5EF4-FFF2-40B4-BE49-F238E27FC236}">
                <a16:creationId xmlns:a16="http://schemas.microsoft.com/office/drawing/2014/main" id="{FDB0AF8D-F7EC-D593-22AD-9207FDFCF246}"/>
              </a:ext>
            </a:extLst>
          </p:cNvPr>
          <p:cNvSpPr txBox="1">
            <a:spLocks noGrp="1"/>
          </p:cNvSpPr>
          <p:nvPr/>
        </p:nvSpPr>
        <p:spPr>
          <a:xfrm>
            <a:off x="7768421" y="3667668"/>
            <a:ext cx="2040127"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dirty="0">
                <a:solidFill>
                  <a:schemeClr val="tx1"/>
                </a:solidFill>
              </a:rPr>
              <a:t>05</a:t>
            </a:r>
            <a:endParaRPr dirty="0">
              <a:solidFill>
                <a:schemeClr val="tx1"/>
              </a:solidFill>
            </a:endParaRPr>
          </a:p>
        </p:txBody>
      </p:sp>
    </p:spTree>
    <p:extLst>
      <p:ext uri="{BB962C8B-B14F-4D97-AF65-F5344CB8AC3E}">
        <p14:creationId xmlns:p14="http://schemas.microsoft.com/office/powerpoint/2010/main" val="1335104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360378" y="601090"/>
            <a:ext cx="4599549" cy="2305339"/>
          </a:xfrm>
        </p:spPr>
        <p:txBody>
          <a:bodyPr/>
          <a:lstStyle/>
          <a:p>
            <a:r>
              <a:rPr lang="en-US" dirty="0"/>
              <a:t>Data Background</a:t>
            </a:r>
          </a:p>
        </p:txBody>
      </p:sp>
    </p:spTree>
    <p:extLst>
      <p:ext uri="{BB962C8B-B14F-4D97-AF65-F5344CB8AC3E}">
        <p14:creationId xmlns:p14="http://schemas.microsoft.com/office/powerpoint/2010/main" val="2197482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BADF06-300E-438F-8A8E-B8A2ADBDA5F6}"/>
              </a:ext>
            </a:extLst>
          </p:cNvPr>
          <p:cNvSpPr>
            <a:spLocks noGrp="1"/>
          </p:cNvSpPr>
          <p:nvPr>
            <p:ph idx="13"/>
          </p:nvPr>
        </p:nvSpPr>
        <p:spPr/>
        <p:txBody>
          <a:bodyPr>
            <a:normAutofit fontScale="85000" lnSpcReduction="20000"/>
          </a:bodyPr>
          <a:lstStyle/>
          <a:p>
            <a:pPr algn="l" rtl="0" fontAlgn="base">
              <a:buFont typeface="Arial" panose="020B0604020202020204" pitchFamily="34" charset="0"/>
              <a:buChar char="•"/>
            </a:pPr>
            <a:r>
              <a:rPr lang="en-US" b="0" i="0" u="none" strike="noStrike">
                <a:solidFill>
                  <a:srgbClr val="AC9E6E"/>
                </a:solidFill>
                <a:effectLst/>
                <a:latin typeface="Avenir Next LT Pro" panose="020B0504020202020204" pitchFamily="34" charset="0"/>
              </a:rPr>
              <a:t>What</a:t>
            </a:r>
            <a:r>
              <a:rPr lang="en-US" b="0" i="0" u="none" strike="noStrike">
                <a:solidFill>
                  <a:srgbClr val="000000"/>
                </a:solidFill>
                <a:effectLst/>
                <a:latin typeface="Avenir Next LT Pro" panose="020B0504020202020204" pitchFamily="34" charset="0"/>
              </a:rPr>
              <a:t> – </a:t>
            </a:r>
            <a:r>
              <a:rPr lang="en-US" b="0" i="0">
                <a:solidFill>
                  <a:srgbClr val="302C3E"/>
                </a:solidFill>
                <a:effectLst/>
                <a:latin typeface="Avenir Next LT Pro" panose="020B0504020202020204" pitchFamily="34" charset="0"/>
              </a:rPr>
              <a:t>​</a:t>
            </a:r>
            <a:endParaRPr lang="en-US" b="0" i="0" dirty="0">
              <a:solidFill>
                <a:srgbClr val="302C3E"/>
              </a:solidFill>
              <a:effectLst/>
              <a:latin typeface="Arial" panose="020B0604020202020204" pitchFamily="34" charset="0"/>
            </a:endParaRPr>
          </a:p>
          <a:p>
            <a:pPr algn="l" rtl="0" fontAlgn="base"/>
            <a:r>
              <a:rPr lang="en-US" b="0" i="0" dirty="0">
                <a:solidFill>
                  <a:srgbClr val="302C3E"/>
                </a:solidFill>
                <a:effectLst/>
                <a:latin typeface="Avenir Next LT Pro" panose="020B0504020202020204" pitchFamily="34" charset="0"/>
              </a:rPr>
              <a:t>​</a:t>
            </a:r>
            <a:endParaRPr lang="en-US" b="0" i="0" dirty="0">
              <a:solidFill>
                <a:srgbClr val="302C3E"/>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AC9E6E"/>
                </a:solidFill>
                <a:effectLst/>
                <a:latin typeface="Avenir Next LT Pro" panose="020B0504020202020204" pitchFamily="34" charset="0"/>
              </a:rPr>
              <a:t>What</a:t>
            </a:r>
            <a:r>
              <a:rPr lang="en-US" b="0" i="0" u="none" strike="noStrike" dirty="0">
                <a:solidFill>
                  <a:srgbClr val="000000"/>
                </a:solidFill>
                <a:effectLst/>
                <a:latin typeface="Avenir Next LT Pro" panose="020B0504020202020204" pitchFamily="34" charset="0"/>
              </a:rPr>
              <a:t> – 5,819,079 Observations &amp; 35 Variables</a:t>
            </a:r>
            <a:r>
              <a:rPr lang="en-US" b="0" i="0" dirty="0">
                <a:solidFill>
                  <a:srgbClr val="302C3E"/>
                </a:solidFill>
                <a:effectLst/>
                <a:latin typeface="Avenir Next LT Pro" panose="020B0504020202020204" pitchFamily="34" charset="0"/>
              </a:rPr>
              <a:t>​</a:t>
            </a:r>
            <a:endParaRPr lang="en-US" b="0" i="0" dirty="0">
              <a:solidFill>
                <a:srgbClr val="302C3E"/>
              </a:solidFill>
              <a:effectLst/>
              <a:latin typeface="Arial" panose="020B0604020202020204" pitchFamily="34" charset="0"/>
            </a:endParaRPr>
          </a:p>
          <a:p>
            <a:pPr algn="l" rtl="0" fontAlgn="base"/>
            <a:r>
              <a:rPr lang="en-US" b="0" i="0" dirty="0">
                <a:solidFill>
                  <a:srgbClr val="302C3E"/>
                </a:solidFill>
                <a:effectLst/>
                <a:latin typeface="Avenir Next LT Pro" panose="020B0504020202020204" pitchFamily="34" charset="0"/>
              </a:rPr>
              <a:t>​</a:t>
            </a:r>
            <a:endParaRPr lang="en-US" b="0" i="0" dirty="0">
              <a:solidFill>
                <a:srgbClr val="302C3E"/>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AC9E6E"/>
                </a:solidFill>
                <a:effectLst/>
                <a:latin typeface="Avenir Next LT Pro" panose="020B0504020202020204" pitchFamily="34" charset="0"/>
              </a:rPr>
              <a:t>When</a:t>
            </a:r>
            <a:r>
              <a:rPr lang="en-US" b="0" i="0" u="none" strike="noStrike" dirty="0">
                <a:solidFill>
                  <a:srgbClr val="000000"/>
                </a:solidFill>
                <a:effectLst/>
                <a:latin typeface="Avenir Next LT Pro" panose="020B0504020202020204" pitchFamily="34" charset="0"/>
              </a:rPr>
              <a:t> – 2009 : : 2018 (2015)</a:t>
            </a:r>
            <a:r>
              <a:rPr lang="en-US" b="0" i="0" dirty="0">
                <a:solidFill>
                  <a:srgbClr val="302C3E"/>
                </a:solidFill>
                <a:effectLst/>
                <a:latin typeface="Avenir Next LT Pro" panose="020B0504020202020204" pitchFamily="34" charset="0"/>
              </a:rPr>
              <a:t>​</a:t>
            </a:r>
            <a:endParaRPr lang="en-US" b="0" i="0" dirty="0">
              <a:solidFill>
                <a:srgbClr val="302C3E"/>
              </a:solidFill>
              <a:effectLst/>
              <a:latin typeface="Arial" panose="020B0604020202020204" pitchFamily="34" charset="0"/>
            </a:endParaRPr>
          </a:p>
          <a:p>
            <a:pPr algn="l" rtl="0" fontAlgn="base"/>
            <a:endParaRPr lang="en-US" b="0" i="0" dirty="0">
              <a:solidFill>
                <a:srgbClr val="302C3E"/>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AC9E6E"/>
                </a:solidFill>
                <a:effectLst/>
                <a:latin typeface="Avenir Next LT Pro" panose="020B0504020202020204" pitchFamily="34" charset="0"/>
              </a:rPr>
              <a:t>Where</a:t>
            </a:r>
            <a:r>
              <a:rPr lang="en-US" b="0" i="0" u="none" strike="noStrike" dirty="0">
                <a:solidFill>
                  <a:srgbClr val="000000"/>
                </a:solidFill>
                <a:effectLst/>
                <a:latin typeface="Avenir Next LT Pro" panose="020B0504020202020204" pitchFamily="34" charset="0"/>
              </a:rPr>
              <a:t> – 322 Airports. 308 Cities. 50 States. US.</a:t>
            </a:r>
            <a:r>
              <a:rPr lang="en-US" b="0" i="0" dirty="0">
                <a:solidFill>
                  <a:srgbClr val="302C3E"/>
                </a:solidFill>
                <a:effectLst/>
                <a:latin typeface="Avenir Next LT Pro" panose="020B0504020202020204" pitchFamily="34" charset="0"/>
              </a:rPr>
              <a:t>​</a:t>
            </a:r>
            <a:endParaRPr lang="en-US" b="0" i="0" dirty="0">
              <a:solidFill>
                <a:srgbClr val="302C3E"/>
              </a:solidFill>
              <a:effectLst/>
              <a:latin typeface="Arial" panose="020B0604020202020204" pitchFamily="34" charset="0"/>
            </a:endParaRPr>
          </a:p>
          <a:p>
            <a:pPr algn="l" rtl="0" fontAlgn="base"/>
            <a:endParaRPr lang="en-US" b="0" i="0" dirty="0">
              <a:solidFill>
                <a:srgbClr val="302C3E"/>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AC9E6E"/>
                </a:solidFill>
                <a:effectLst/>
                <a:latin typeface="Avenir Next LT Pro" panose="020B0504020202020204" pitchFamily="34" charset="0"/>
              </a:rPr>
              <a:t>Why</a:t>
            </a:r>
            <a:r>
              <a:rPr lang="en-US" b="0" i="0" u="none" strike="noStrike" dirty="0">
                <a:solidFill>
                  <a:srgbClr val="000000"/>
                </a:solidFill>
                <a:effectLst/>
                <a:latin typeface="Avenir Next LT Pro" panose="020B0504020202020204" pitchFamily="34" charset="0"/>
              </a:rPr>
              <a:t> – For insights, and good grades!</a:t>
            </a:r>
            <a:endParaRPr lang="en-US" b="0" i="0" dirty="0">
              <a:solidFill>
                <a:srgbClr val="302C3E"/>
              </a:solidFill>
              <a:effectLst/>
              <a:latin typeface="Arial" panose="020B0604020202020204" pitchFamily="34" charset="0"/>
            </a:endParaRPr>
          </a:p>
          <a:p>
            <a:endParaRPr lang="en-US" dirty="0"/>
          </a:p>
        </p:txBody>
      </p:sp>
      <p:sp>
        <p:nvSpPr>
          <p:cNvPr id="20" name="Google Shape;221;p40">
            <a:extLst>
              <a:ext uri="{FF2B5EF4-FFF2-40B4-BE49-F238E27FC236}">
                <a16:creationId xmlns:a16="http://schemas.microsoft.com/office/drawing/2014/main" id="{20696BC7-94C6-69EB-9549-903B5AA4F2AE}"/>
              </a:ext>
            </a:extLst>
          </p:cNvPr>
          <p:cNvSpPr txBox="1">
            <a:spLocks noGrp="1"/>
          </p:cNvSpPr>
          <p:nvPr/>
        </p:nvSpPr>
        <p:spPr>
          <a:xfrm>
            <a:off x="838200" y="487578"/>
            <a:ext cx="3921300" cy="911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200"/>
              <a:buFont typeface="Manrope"/>
              <a:buNone/>
              <a:defRPr sz="3600" b="0" i="0" u="none" strike="noStrike" cap="none">
                <a:solidFill>
                  <a:schemeClr val="lt1"/>
                </a:solidFill>
                <a:highlight>
                  <a:schemeClr val="dk2"/>
                </a:highlight>
                <a:latin typeface="Manrope"/>
                <a:ea typeface="Manrope"/>
                <a:cs typeface="Manrope"/>
                <a:sym typeface="Manrope"/>
              </a:defRPr>
            </a:lvl1pPr>
            <a:lvl2pPr marR="0" lvl="1"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9pPr>
          </a:lstStyle>
          <a:p>
            <a:pPr marL="0" lvl="0" indent="0" algn="l" rtl="0">
              <a:spcBef>
                <a:spcPts val="0"/>
              </a:spcBef>
              <a:spcAft>
                <a:spcPts val="0"/>
              </a:spcAft>
              <a:buNone/>
            </a:pPr>
            <a:r>
              <a:rPr lang="en" sz="4000" dirty="0">
                <a:highlight>
                  <a:srgbClr val="003A5D"/>
                </a:highlight>
                <a:latin typeface="Avenir Next LT Pro" panose="020B0504020202020204" pitchFamily="34" charset="0"/>
              </a:rPr>
              <a:t>About the Data</a:t>
            </a:r>
            <a:endParaRPr sz="4000" dirty="0">
              <a:highlight>
                <a:srgbClr val="003A5D"/>
              </a:highlight>
              <a:latin typeface="Avenir Next LT Pro" panose="020B0504020202020204" pitchFamily="34" charset="0"/>
            </a:endParaRPr>
          </a:p>
        </p:txBody>
      </p:sp>
    </p:spTree>
    <p:extLst>
      <p:ext uri="{BB962C8B-B14F-4D97-AF65-F5344CB8AC3E}">
        <p14:creationId xmlns:p14="http://schemas.microsoft.com/office/powerpoint/2010/main" val="204239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lstStyle/>
          <a:p>
            <a:pPr marL="457200" indent="-457200">
              <a:buFont typeface="+mj-lt"/>
              <a:buAutoNum type="arabicPeriod"/>
            </a:pPr>
            <a:r>
              <a:rPr lang="en-US" dirty="0"/>
              <a:t>Use unique slide titles.</a:t>
            </a:r>
          </a:p>
          <a:p>
            <a:pPr marL="457200" indent="-457200">
              <a:buFont typeface="+mj-lt"/>
              <a:buAutoNum type="arabicPeriod"/>
            </a:pPr>
            <a:r>
              <a:rPr lang="en-US" dirty="0"/>
              <a:t>Use clear and accurate link text that </a:t>
            </a:r>
            <a:br>
              <a:rPr lang="en-US" dirty="0"/>
            </a:br>
            <a:r>
              <a:rPr lang="en-US" dirty="0"/>
              <a:t>tells the user where the link takes them.</a:t>
            </a:r>
          </a:p>
          <a:p>
            <a:pPr marL="457200" indent="-457200">
              <a:buFont typeface="+mj-lt"/>
              <a:buAutoNum type="arabicPeriod"/>
            </a:pPr>
            <a:r>
              <a:rPr lang="en-US" dirty="0"/>
              <a:t>Add alt-text to images.</a:t>
            </a:r>
          </a:p>
          <a:p>
            <a:pPr marL="457200" indent="-457200">
              <a:buFont typeface="+mj-lt"/>
              <a:buAutoNum type="arabicPeriod"/>
            </a:pPr>
            <a:r>
              <a:rPr lang="en-US"/>
              <a:t>Use the accessibility checker to </a:t>
            </a:r>
            <a:br>
              <a:rPr lang="en-US"/>
            </a:br>
            <a:r>
              <a:rPr lang="en-US"/>
              <a:t>review your presentation.</a:t>
            </a:r>
          </a:p>
          <a:p>
            <a:endParaRPr lang="en-US"/>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Accessibility Guidelines</a:t>
            </a:r>
          </a:p>
        </p:txBody>
      </p:sp>
    </p:spTree>
    <p:extLst>
      <p:ext uri="{BB962C8B-B14F-4D97-AF65-F5344CB8AC3E}">
        <p14:creationId xmlns:p14="http://schemas.microsoft.com/office/powerpoint/2010/main" val="1294916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2936</TotalTime>
  <Words>354</Words>
  <Application>Microsoft Office PowerPoint</Application>
  <PresentationFormat>Widescreen</PresentationFormat>
  <Paragraphs>46</Paragraphs>
  <Slides>6</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vt:i4>
      </vt:variant>
    </vt:vector>
  </HeadingPairs>
  <TitlesOfParts>
    <vt:vector size="16" baseType="lpstr">
      <vt:lpstr>Arial</vt:lpstr>
      <vt:lpstr>Avenir Next LT Pro</vt:lpstr>
      <vt:lpstr>Avenir Next LT Pro Demi</vt:lpstr>
      <vt:lpstr>Calibri</vt:lpstr>
      <vt:lpstr>Calibri Light</vt:lpstr>
      <vt:lpstr>Manrope</vt:lpstr>
      <vt:lpstr>NexusSerif</vt:lpstr>
      <vt:lpstr>Source Sans Pro</vt:lpstr>
      <vt:lpstr>Office Theme</vt:lpstr>
      <vt:lpstr>1_Office Theme</vt:lpstr>
      <vt:lpstr>Online News Article Popularity Classification</vt:lpstr>
      <vt:lpstr>Background</vt:lpstr>
      <vt:lpstr>PowerPoint Presentation</vt:lpstr>
      <vt:lpstr>Data Background</vt:lpstr>
      <vt:lpstr>PowerPoint Presentation</vt:lpstr>
      <vt:lpstr>Accessibility Guidelines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Aditya Kumar</cp:lastModifiedBy>
  <cp:revision>22</cp:revision>
  <dcterms:created xsi:type="dcterms:W3CDTF">2020-03-10T16:22:03Z</dcterms:created>
  <dcterms:modified xsi:type="dcterms:W3CDTF">2022-12-12T17:34:50Z</dcterms:modified>
</cp:coreProperties>
</file>